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6"/>
  </p:notesMasterIdLst>
  <p:handoutMasterIdLst>
    <p:handoutMasterId r:id="rId17"/>
  </p:handoutMasterIdLst>
  <p:sldIdLst>
    <p:sldId id="300" r:id="rId2"/>
    <p:sldId id="301" r:id="rId3"/>
    <p:sldId id="355" r:id="rId4"/>
    <p:sldId id="344" r:id="rId5"/>
    <p:sldId id="345" r:id="rId6"/>
    <p:sldId id="346" r:id="rId7"/>
    <p:sldId id="347" r:id="rId8"/>
    <p:sldId id="348" r:id="rId9"/>
    <p:sldId id="349" r:id="rId10"/>
    <p:sldId id="350" r:id="rId11"/>
    <p:sldId id="351" r:id="rId12"/>
    <p:sldId id="352" r:id="rId13"/>
    <p:sldId id="353" r:id="rId14"/>
    <p:sldId id="354" r:id="rId15"/>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1" autoAdjust="0"/>
    <p:restoredTop sz="67104" autoAdjust="0"/>
  </p:normalViewPr>
  <p:slideViewPr>
    <p:cSldViewPr snapToGrid="0">
      <p:cViewPr>
        <p:scale>
          <a:sx n="60" d="100"/>
          <a:sy n="60" d="100"/>
        </p:scale>
        <p:origin x="-1398" y="-30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pPr/>
              <a:t>27/03/2018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pPr/>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pPr/>
              <a:t>27/03/2018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pPr/>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a:t>
            </a:fld>
            <a:endParaRPr lang="sl-SI" dirty="0"/>
          </a:p>
        </p:txBody>
      </p:sp>
    </p:spTree>
    <p:extLst>
      <p:ext uri="{BB962C8B-B14F-4D97-AF65-F5344CB8AC3E}">
        <p14:creationId xmlns:p14="http://schemas.microsoft.com/office/powerpoint/2010/main" val="268539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a:t>
            </a:r>
          </a:p>
        </p:txBody>
      </p:sp>
      <p:sp>
        <p:nvSpPr>
          <p:cNvPr id="4" name="Slide Number Placeholder 3"/>
          <p:cNvSpPr>
            <a:spLocks noGrp="1"/>
          </p:cNvSpPr>
          <p:nvPr>
            <p:ph type="sldNum" sz="quarter" idx="10"/>
          </p:nvPr>
        </p:nvSpPr>
        <p:spPr/>
        <p:txBody>
          <a:bodyPr/>
          <a:lstStyle/>
          <a:p>
            <a:fld id="{5750A1E1-C8D9-4447-9192-37BA973CD27A}" type="slidenum">
              <a:rPr lang="en-GB" smtClean="0"/>
              <a:pPr/>
              <a:t>14</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6</a:t>
            </a:fld>
            <a:endParaRPr lang="en-GB"/>
          </a:p>
        </p:txBody>
      </p:sp>
    </p:spTree>
    <p:extLst>
      <p:ext uri="{BB962C8B-B14F-4D97-AF65-F5344CB8AC3E}">
        <p14:creationId xmlns:p14="http://schemas.microsoft.com/office/powerpoint/2010/main" val="155809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7</a:t>
            </a:fld>
            <a:endParaRPr lang="en-GB"/>
          </a:p>
        </p:txBody>
      </p:sp>
    </p:spTree>
    <p:extLst>
      <p:ext uri="{BB962C8B-B14F-4D97-AF65-F5344CB8AC3E}">
        <p14:creationId xmlns:p14="http://schemas.microsoft.com/office/powerpoint/2010/main" val="1016300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8</a:t>
            </a:fld>
            <a:endParaRPr lang="en-GB"/>
          </a:p>
        </p:txBody>
      </p:sp>
    </p:spTree>
    <p:extLst>
      <p:ext uri="{BB962C8B-B14F-4D97-AF65-F5344CB8AC3E}">
        <p14:creationId xmlns:p14="http://schemas.microsoft.com/office/powerpoint/2010/main" val="3282272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9</a:t>
            </a:fld>
            <a:endParaRPr lang="en-GB"/>
          </a:p>
        </p:txBody>
      </p:sp>
    </p:spTree>
    <p:extLst>
      <p:ext uri="{BB962C8B-B14F-4D97-AF65-F5344CB8AC3E}">
        <p14:creationId xmlns:p14="http://schemas.microsoft.com/office/powerpoint/2010/main" val="1964585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10</a:t>
            </a:fld>
            <a:endParaRPr lang="en-GB"/>
          </a:p>
        </p:txBody>
      </p:sp>
    </p:spTree>
    <p:extLst>
      <p:ext uri="{BB962C8B-B14F-4D97-AF65-F5344CB8AC3E}">
        <p14:creationId xmlns:p14="http://schemas.microsoft.com/office/powerpoint/2010/main" val="46060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11</a:t>
            </a:fld>
            <a:endParaRPr lang="en-GB"/>
          </a:p>
        </p:txBody>
      </p:sp>
    </p:spTree>
    <p:extLst>
      <p:ext uri="{BB962C8B-B14F-4D97-AF65-F5344CB8AC3E}">
        <p14:creationId xmlns:p14="http://schemas.microsoft.com/office/powerpoint/2010/main" val="2760159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12</a:t>
            </a:fld>
            <a:endParaRPr lang="en-GB"/>
          </a:p>
        </p:txBody>
      </p:sp>
    </p:spTree>
    <p:extLst>
      <p:ext uri="{BB962C8B-B14F-4D97-AF65-F5344CB8AC3E}">
        <p14:creationId xmlns:p14="http://schemas.microsoft.com/office/powerpoint/2010/main" val="1775733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13</a:t>
            </a:fld>
            <a:endParaRPr lang="en-GB"/>
          </a:p>
        </p:txBody>
      </p:sp>
    </p:spTree>
    <p:extLst>
      <p:ext uri="{BB962C8B-B14F-4D97-AF65-F5344CB8AC3E}">
        <p14:creationId xmlns:p14="http://schemas.microsoft.com/office/powerpoint/2010/main" val="3954847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07</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18 </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May</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a:t>
            </a:r>
            <a:r>
              <a:rPr lang="en-US" sz="1400" b="0" kern="1200" dirty="0" smtClean="0">
                <a:solidFill>
                  <a:schemeClr val="bg1"/>
                </a:solidFill>
                <a:latin typeface="Calibri" panose="020F0502020204030204" pitchFamily="34" charset="0"/>
                <a:ea typeface="+mn-ea"/>
                <a:cs typeface="+mn-cs"/>
              </a:rPr>
              <a:t>8</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29</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June</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lvl1pPr>
              <a:defRPr sz="1200" i="1">
                <a:solidFill>
                  <a:schemeClr val="tx1"/>
                </a:solidFill>
              </a:defRPr>
            </a:lvl1pPr>
          </a:lstStyle>
          <a:p>
            <a:pPr algn="ctr">
              <a:defRPr/>
            </a:pPr>
            <a:r>
              <a:rPr lang="en-US" dirty="0" smtClean="0"/>
              <a:t>07</a:t>
            </a:r>
            <a:r>
              <a:rPr lang="hu-HU" dirty="0" smtClean="0"/>
              <a:t>-</a:t>
            </a:r>
            <a:r>
              <a:rPr lang="en-US" dirty="0" smtClean="0"/>
              <a:t>18 </a:t>
            </a:r>
            <a:r>
              <a:rPr lang="hu-HU" dirty="0" smtClean="0"/>
              <a:t> </a:t>
            </a:r>
            <a:r>
              <a:rPr lang="en-US" dirty="0" smtClean="0"/>
              <a:t>May</a:t>
            </a:r>
            <a:r>
              <a:rPr lang="en-GB" dirty="0" smtClean="0"/>
              <a:t> – </a:t>
            </a:r>
            <a:r>
              <a:rPr lang="hu-HU" dirty="0" smtClean="0"/>
              <a:t>1</a:t>
            </a:r>
            <a:r>
              <a:rPr lang="en-US" dirty="0" smtClean="0"/>
              <a:t>8</a:t>
            </a:r>
            <a:r>
              <a:rPr lang="hu-HU" dirty="0" smtClean="0"/>
              <a:t>-</a:t>
            </a:r>
            <a:r>
              <a:rPr lang="en-US" dirty="0" smtClean="0"/>
              <a:t>29</a:t>
            </a:r>
            <a:r>
              <a:rPr lang="hu-HU" dirty="0" smtClean="0"/>
              <a:t> </a:t>
            </a:r>
            <a:r>
              <a:rPr lang="en-US" dirty="0" smtClean="0"/>
              <a:t>June</a:t>
            </a:r>
            <a:r>
              <a:rPr lang="hu-HU" dirty="0" smtClean="0"/>
              <a:t> </a:t>
            </a:r>
            <a:r>
              <a:rPr lang="en-US" dirty="0" smtClean="0"/>
              <a:t>201</a:t>
            </a:r>
            <a:r>
              <a:rPr lang="hu-HU" dirty="0" smtClean="0"/>
              <a:t>8</a:t>
            </a:r>
          </a:p>
        </p:txBody>
      </p:sp>
      <p:sp>
        <p:nvSpPr>
          <p:cNvPr id="14" name="Footer Placeholder 13"/>
          <p:cNvSpPr>
            <a:spLocks noGrp="1"/>
          </p:cNvSpPr>
          <p:nvPr>
            <p:ph type="ftr" sz="quarter" idx="11"/>
          </p:nvPr>
        </p:nvSpPr>
        <p:spPr/>
        <p:txBody>
          <a:bodyPr/>
          <a:lstStyle/>
          <a:p>
            <a:pPr algn="l"/>
            <a:r>
              <a:rPr lang="en-US" smtClean="0"/>
              <a:t>Title of the presentation</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rgbClr val="000000"/>
                </a:solidFill>
                <a:latin typeface="Calibri" panose="020F0502020204030204" pitchFamily="34" charset="0"/>
                <a:ea typeface="+mn-ea"/>
                <a:cs typeface="+mn-cs"/>
              </a:rPr>
              <a:t>07-18  May – 18-29 June 2018</a:t>
            </a:r>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5" name="Footer Placeholder 14"/>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
        <p:nvSpPr>
          <p:cNvPr id="5" name="Rectangle 4"/>
          <p:cNvSpPr/>
          <p:nvPr userDrawn="1"/>
        </p:nvSpPr>
        <p:spPr>
          <a:xfrm>
            <a:off x="6959172" y="6543260"/>
            <a:ext cx="2101857" cy="261610"/>
          </a:xfrm>
          <a:prstGeom prst="rect">
            <a:avLst/>
          </a:prstGeom>
        </p:spPr>
        <p:txBody>
          <a:bodyPr wrap="none">
            <a:spAutoFit/>
          </a:bodyPr>
          <a:lstStyle/>
          <a:p>
            <a:pPr algn="ctr">
              <a:defRPr/>
            </a:pPr>
            <a:r>
              <a:rPr lang="en-US" sz="1100" dirty="0" smtClean="0"/>
              <a:t>07</a:t>
            </a:r>
            <a:r>
              <a:rPr lang="hu-HU" sz="1100" dirty="0" smtClean="0"/>
              <a:t>-</a:t>
            </a:r>
            <a:r>
              <a:rPr lang="en-US" sz="1100" dirty="0" smtClean="0"/>
              <a:t>18 </a:t>
            </a:r>
            <a:r>
              <a:rPr lang="hu-HU" sz="1100" dirty="0" smtClean="0"/>
              <a:t> </a:t>
            </a:r>
            <a:r>
              <a:rPr lang="en-US" sz="1100" dirty="0" smtClean="0"/>
              <a:t>May</a:t>
            </a:r>
            <a:r>
              <a:rPr lang="en-GB" sz="1100" dirty="0" smtClean="0"/>
              <a:t> – </a:t>
            </a:r>
            <a:r>
              <a:rPr lang="hu-HU" sz="1100" dirty="0" smtClean="0"/>
              <a:t>1</a:t>
            </a:r>
            <a:r>
              <a:rPr lang="en-US" sz="1100" dirty="0" smtClean="0"/>
              <a:t>8</a:t>
            </a:r>
            <a:r>
              <a:rPr lang="hu-HU" sz="1100" dirty="0" smtClean="0"/>
              <a:t>-</a:t>
            </a:r>
            <a:r>
              <a:rPr lang="en-US" sz="1100" dirty="0" smtClean="0"/>
              <a:t>29</a:t>
            </a:r>
            <a:r>
              <a:rPr lang="hu-HU" sz="1100" dirty="0" smtClean="0"/>
              <a:t> </a:t>
            </a:r>
            <a:r>
              <a:rPr lang="en-US" sz="1100" dirty="0" smtClean="0"/>
              <a:t>June</a:t>
            </a:r>
            <a:r>
              <a:rPr lang="hu-HU" sz="1100" dirty="0" smtClean="0"/>
              <a:t> </a:t>
            </a:r>
            <a:r>
              <a:rPr lang="en-US" sz="1100" dirty="0" smtClean="0"/>
              <a:t>201</a:t>
            </a:r>
            <a:r>
              <a:rPr lang="hu-HU" sz="1100" dirty="0" smtClean="0"/>
              <a:t>8</a:t>
            </a:r>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7" name="Footer Placeholder 16"/>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
        <p:nvSpPr>
          <p:cNvPr id="10" name="Rectangle 9"/>
          <p:cNvSpPr/>
          <p:nvPr userDrawn="1"/>
        </p:nvSpPr>
        <p:spPr>
          <a:xfrm>
            <a:off x="6959172" y="6543260"/>
            <a:ext cx="2101857" cy="261610"/>
          </a:xfrm>
          <a:prstGeom prst="rect">
            <a:avLst/>
          </a:prstGeom>
        </p:spPr>
        <p:txBody>
          <a:bodyPr wrap="none">
            <a:spAutoFit/>
          </a:bodyPr>
          <a:lstStyle/>
          <a:p>
            <a:pPr algn="ctr">
              <a:defRPr/>
            </a:pPr>
            <a:r>
              <a:rPr lang="en-US" sz="1100" dirty="0" smtClean="0"/>
              <a:t>07</a:t>
            </a:r>
            <a:r>
              <a:rPr lang="hu-HU" sz="1100" dirty="0" smtClean="0"/>
              <a:t>-</a:t>
            </a:r>
            <a:r>
              <a:rPr lang="en-US" sz="1100" dirty="0" smtClean="0"/>
              <a:t>18 </a:t>
            </a:r>
            <a:r>
              <a:rPr lang="hu-HU" sz="1100" dirty="0" smtClean="0"/>
              <a:t> </a:t>
            </a:r>
            <a:r>
              <a:rPr lang="en-US" sz="1100" dirty="0" smtClean="0"/>
              <a:t>May</a:t>
            </a:r>
            <a:r>
              <a:rPr lang="en-GB" sz="1100" dirty="0" smtClean="0"/>
              <a:t> – </a:t>
            </a:r>
            <a:r>
              <a:rPr lang="hu-HU" sz="1100" dirty="0" smtClean="0"/>
              <a:t>1</a:t>
            </a:r>
            <a:r>
              <a:rPr lang="en-US" sz="1100" dirty="0" smtClean="0"/>
              <a:t>8</a:t>
            </a:r>
            <a:r>
              <a:rPr lang="hu-HU" sz="1100" dirty="0" smtClean="0"/>
              <a:t>-</a:t>
            </a:r>
            <a:r>
              <a:rPr lang="en-US" sz="1100" dirty="0" smtClean="0"/>
              <a:t>29</a:t>
            </a:r>
            <a:r>
              <a:rPr lang="hu-HU" sz="1100" dirty="0" smtClean="0"/>
              <a:t> </a:t>
            </a:r>
            <a:r>
              <a:rPr lang="en-US" sz="1100" dirty="0" smtClean="0"/>
              <a:t>June</a:t>
            </a:r>
            <a:r>
              <a:rPr lang="hu-HU" sz="1100" dirty="0" smtClean="0"/>
              <a:t> </a:t>
            </a:r>
            <a:r>
              <a:rPr lang="en-US" sz="1100" dirty="0" smtClean="0"/>
              <a:t>201</a:t>
            </a:r>
            <a:r>
              <a:rPr lang="hu-HU" sz="1100" dirty="0" smtClean="0"/>
              <a:t>8</a:t>
            </a:r>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10" name="Footer Placeholder 9"/>
          <p:cNvSpPr>
            <a:spLocks noGrp="1"/>
          </p:cNvSpPr>
          <p:nvPr>
            <p:ph type="ftr" sz="quarter" idx="11"/>
          </p:nvPr>
        </p:nvSpPr>
        <p:spPr/>
        <p:txBody>
          <a:bodyPr/>
          <a:lstStyle>
            <a:lvl1pPr algn="l">
              <a:defRPr/>
            </a:lvl1pPr>
          </a:lstStyle>
          <a:p>
            <a:r>
              <a:rPr lang="en-US" dirty="0" smtClean="0"/>
              <a:t>Title of the presentation</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
        <p:nvSpPr>
          <p:cNvPr id="6" name="Rectangle 5"/>
          <p:cNvSpPr/>
          <p:nvPr userDrawn="1"/>
        </p:nvSpPr>
        <p:spPr>
          <a:xfrm>
            <a:off x="6959172" y="6543260"/>
            <a:ext cx="2101857" cy="261610"/>
          </a:xfrm>
          <a:prstGeom prst="rect">
            <a:avLst/>
          </a:prstGeom>
        </p:spPr>
        <p:txBody>
          <a:bodyPr wrap="none">
            <a:spAutoFit/>
          </a:bodyPr>
          <a:lstStyle/>
          <a:p>
            <a:pPr algn="ctr">
              <a:defRPr/>
            </a:pPr>
            <a:r>
              <a:rPr lang="en-US" sz="1100" dirty="0" smtClean="0"/>
              <a:t>07</a:t>
            </a:r>
            <a:r>
              <a:rPr lang="hu-HU" sz="1100" dirty="0" smtClean="0"/>
              <a:t>-</a:t>
            </a:r>
            <a:r>
              <a:rPr lang="en-US" sz="1100" dirty="0" smtClean="0"/>
              <a:t>18 </a:t>
            </a:r>
            <a:r>
              <a:rPr lang="hu-HU" sz="1100" dirty="0" smtClean="0"/>
              <a:t> </a:t>
            </a:r>
            <a:r>
              <a:rPr lang="en-US" sz="1100" dirty="0" smtClean="0"/>
              <a:t>May</a:t>
            </a:r>
            <a:r>
              <a:rPr lang="en-GB" sz="1100" dirty="0" smtClean="0"/>
              <a:t> – </a:t>
            </a:r>
            <a:r>
              <a:rPr lang="hu-HU" sz="1100" dirty="0" smtClean="0"/>
              <a:t>1</a:t>
            </a:r>
            <a:r>
              <a:rPr lang="en-US" sz="1100" dirty="0" smtClean="0"/>
              <a:t>8</a:t>
            </a:r>
            <a:r>
              <a:rPr lang="hu-HU" sz="1100" dirty="0" smtClean="0"/>
              <a:t>-</a:t>
            </a:r>
            <a:r>
              <a:rPr lang="en-US" sz="1100" dirty="0" smtClean="0"/>
              <a:t>29</a:t>
            </a:r>
            <a:r>
              <a:rPr lang="hu-HU" sz="1100" dirty="0" smtClean="0"/>
              <a:t> </a:t>
            </a:r>
            <a:r>
              <a:rPr lang="en-US" sz="1100" dirty="0" smtClean="0"/>
              <a:t>June</a:t>
            </a:r>
            <a:r>
              <a:rPr lang="hu-HU" sz="1100" dirty="0" smtClean="0"/>
              <a:t> </a:t>
            </a:r>
            <a:r>
              <a:rPr lang="en-US" sz="1100" dirty="0" smtClean="0"/>
              <a:t>201</a:t>
            </a:r>
            <a:r>
              <a:rPr lang="hu-HU" sz="1100" dirty="0" smtClean="0"/>
              <a:t>8</a:t>
            </a:r>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Footer Placeholder 11"/>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
        <p:nvSpPr>
          <p:cNvPr id="5" name="Rectangle 4"/>
          <p:cNvSpPr/>
          <p:nvPr userDrawn="1"/>
        </p:nvSpPr>
        <p:spPr>
          <a:xfrm>
            <a:off x="6959172" y="6543260"/>
            <a:ext cx="2101857" cy="261610"/>
          </a:xfrm>
          <a:prstGeom prst="rect">
            <a:avLst/>
          </a:prstGeom>
        </p:spPr>
        <p:txBody>
          <a:bodyPr wrap="none">
            <a:spAutoFit/>
          </a:bodyPr>
          <a:lstStyle/>
          <a:p>
            <a:pPr algn="ctr">
              <a:defRPr/>
            </a:pPr>
            <a:r>
              <a:rPr lang="en-US" sz="1100" dirty="0" smtClean="0"/>
              <a:t>07</a:t>
            </a:r>
            <a:r>
              <a:rPr lang="hu-HU" sz="1100" dirty="0" smtClean="0"/>
              <a:t>-</a:t>
            </a:r>
            <a:r>
              <a:rPr lang="en-US" sz="1100" dirty="0" smtClean="0"/>
              <a:t>18 </a:t>
            </a:r>
            <a:r>
              <a:rPr lang="hu-HU" sz="1100" dirty="0" smtClean="0"/>
              <a:t> </a:t>
            </a:r>
            <a:r>
              <a:rPr lang="en-US" sz="1100" dirty="0" smtClean="0"/>
              <a:t>May</a:t>
            </a:r>
            <a:r>
              <a:rPr lang="en-GB" sz="1100" dirty="0" smtClean="0"/>
              <a:t> – </a:t>
            </a:r>
            <a:r>
              <a:rPr lang="hu-HU" sz="1100" dirty="0" smtClean="0"/>
              <a:t>1</a:t>
            </a:r>
            <a:r>
              <a:rPr lang="en-US" sz="1100" dirty="0" smtClean="0"/>
              <a:t>8</a:t>
            </a:r>
            <a:r>
              <a:rPr lang="hu-HU" sz="1100" dirty="0" smtClean="0"/>
              <a:t>-</a:t>
            </a:r>
            <a:r>
              <a:rPr lang="en-US" sz="1100" dirty="0" smtClean="0"/>
              <a:t>29</a:t>
            </a:r>
            <a:r>
              <a:rPr lang="hu-HU" sz="1100" dirty="0" smtClean="0"/>
              <a:t> </a:t>
            </a:r>
            <a:r>
              <a:rPr lang="en-US" sz="1100" dirty="0" smtClean="0"/>
              <a:t>June</a:t>
            </a:r>
            <a:r>
              <a:rPr lang="hu-HU" sz="1100" dirty="0" smtClean="0"/>
              <a:t> </a:t>
            </a:r>
            <a:r>
              <a:rPr lang="en-US" sz="1100" dirty="0" smtClean="0"/>
              <a:t>201</a:t>
            </a:r>
            <a:r>
              <a:rPr lang="hu-HU" sz="1100" dirty="0" smtClean="0"/>
              <a:t>8</a:t>
            </a:r>
          </a:p>
        </p:txBody>
      </p:sp>
    </p:spTree>
    <p:extLst>
      <p:ext uri="{BB962C8B-B14F-4D97-AF65-F5344CB8AC3E}">
        <p14:creationId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15-26 January - 19-30 March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dirty="0" smtClean="0"/>
              <a:t>Title of the presentation</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at/url?sa=i&amp;rct=j&amp;q=&amp;esrc=s&amp;source=images&amp;cd=&amp;cad=rja&amp;uact=8&amp;ved=0ahUKEwji-ZuIoOfSAhVHWxQKHYq7CEcQjRwIBw&amp;url=http://www.keywordsking.com/aWFlYSBhdXN0cmlh/&amp;psig=AFQjCNGTE8bu_lxFhMo9IqkPYeFKk3YMrQ&amp;ust=1490173696498862"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62120" y="1465261"/>
            <a:ext cx="8571130" cy="3369673"/>
          </a:xfrm>
          <a:prstGeom prst="rect">
            <a:avLst/>
          </a:prstGeom>
        </p:spPr>
        <p:txBody>
          <a:bodyPr vert="horz" lIns="72000" tIns="36000" rIns="0" bIns="0" rtlCol="0" anchor="ctr">
            <a:normAutofit/>
          </a:bodyPr>
          <a:lstStyle>
            <a:lvl1pPr algn="l" defTabSz="914400" rtl="0" eaLnBrk="1" latinLnBrk="0" hangingPunct="1">
              <a:spcBef>
                <a:spcPct val="0"/>
              </a:spcBef>
              <a:buNone/>
              <a:defRPr sz="3600" b="1" kern="1200">
                <a:solidFill>
                  <a:schemeClr val="bg1"/>
                </a:solidFill>
                <a:latin typeface="Calibri" panose="020F0502020204030204" pitchFamily="34" charset="0"/>
                <a:ea typeface="+mj-ea"/>
                <a:cs typeface="+mj-cs"/>
              </a:defRPr>
            </a:lvl1pPr>
          </a:lstStyle>
          <a:p>
            <a:r>
              <a:rPr lang="en-GB" sz="2800" dirty="0" smtClean="0"/>
              <a:t>BASIC PROFESSIONAL TRAINING COURSE</a:t>
            </a:r>
            <a:r>
              <a:rPr lang="en-GB" sz="2200" dirty="0" smtClean="0"/>
              <a:t/>
            </a:r>
            <a:br>
              <a:rPr lang="en-GB" sz="2200" dirty="0" smtClean="0"/>
            </a:br>
            <a:r>
              <a:rPr lang="en-GB" sz="2200" dirty="0" smtClean="0"/>
              <a:t/>
            </a:r>
            <a:br>
              <a:rPr lang="en-GB" sz="2200" dirty="0" smtClean="0"/>
            </a:br>
            <a:r>
              <a:rPr lang="en-GB" sz="2200" dirty="0" smtClean="0"/>
              <a:t/>
            </a:r>
            <a:br>
              <a:rPr lang="en-GB" sz="2200" dirty="0" smtClean="0"/>
            </a:br>
            <a:r>
              <a:rPr lang="en-GB" sz="2700" dirty="0" smtClean="0"/>
              <a:t>Module </a:t>
            </a:r>
            <a:r>
              <a:rPr lang="en-GB" sz="2700" dirty="0" smtClean="0"/>
              <a:t>XXI </a:t>
            </a:r>
            <a:r>
              <a:rPr lang="en-GB" sz="2700" dirty="0" smtClean="0"/>
              <a:t>Case Study </a:t>
            </a:r>
            <a:r>
              <a:rPr lang="en-GB" sz="2700" dirty="0" smtClean="0"/>
              <a:t>1</a:t>
            </a:r>
            <a:r>
              <a:rPr lang="en-GB" sz="1400" dirty="0" smtClean="0">
                <a:solidFill>
                  <a:srgbClr val="654A15"/>
                </a:solidFill>
              </a:rPr>
              <a:t> </a:t>
            </a:r>
            <a:r>
              <a:rPr lang="en-GB" sz="2200" dirty="0" smtClean="0">
                <a:solidFill>
                  <a:srgbClr val="654A15"/>
                </a:solidFill>
              </a:rPr>
              <a:t/>
            </a:r>
            <a:br>
              <a:rPr lang="en-GB" sz="2200" dirty="0" smtClean="0">
                <a:solidFill>
                  <a:srgbClr val="654A15"/>
                </a:solidFill>
              </a:rPr>
            </a:br>
            <a:endParaRPr lang="en-GB" dirty="0"/>
          </a:p>
        </p:txBody>
      </p:sp>
      <p:sp>
        <p:nvSpPr>
          <p:cNvPr id="6" name="Subtitle 2"/>
          <p:cNvSpPr>
            <a:spLocks noGrp="1"/>
          </p:cNvSpPr>
          <p:nvPr>
            <p:ph type="subTitle" idx="1"/>
          </p:nvPr>
        </p:nvSpPr>
        <p:spPr>
          <a:xfrm>
            <a:off x="728440" y="3938776"/>
            <a:ext cx="9177560" cy="1608584"/>
          </a:xfrm>
        </p:spPr>
        <p:txBody>
          <a:bodyPr/>
          <a:lstStyle/>
          <a:p>
            <a:r>
              <a:rPr lang="hu-HU" dirty="0" smtClean="0"/>
              <a:t>Name of Lecturer</a:t>
            </a:r>
          </a:p>
          <a:p>
            <a:r>
              <a:rPr lang="hu-HU" dirty="0" smtClean="0"/>
              <a:t>Organization</a:t>
            </a:r>
          </a:p>
          <a:p>
            <a:r>
              <a:rPr lang="hu-HU" dirty="0" smtClean="0"/>
              <a:t>Email address</a:t>
            </a:r>
            <a:endParaRPr lang="en-GB" dirty="0"/>
          </a:p>
        </p:txBody>
      </p:sp>
    </p:spTree>
    <p:extLst>
      <p:ext uri="{BB962C8B-B14F-4D97-AF65-F5344CB8AC3E}">
        <p14:creationId xmlns:p14="http://schemas.microsoft.com/office/powerpoint/2010/main" val="3698787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a:xfrm>
            <a:off x="272480" y="980729"/>
            <a:ext cx="9439049" cy="4857403"/>
          </a:xfrm>
        </p:spPr>
        <p:txBody>
          <a:bodyPr>
            <a:normAutofit fontScale="70000" lnSpcReduction="20000"/>
          </a:bodyPr>
          <a:lstStyle/>
          <a:p>
            <a:pPr marL="0" lvl="0" indent="0">
              <a:buNone/>
            </a:pPr>
            <a:r>
              <a:rPr lang="en-US" dirty="0"/>
              <a:t>Task 1. List of items (continued).</a:t>
            </a:r>
          </a:p>
          <a:p>
            <a:pPr marL="0" lvl="0" indent="0">
              <a:buNone/>
            </a:pPr>
            <a:endParaRPr lang="en-US" dirty="0"/>
          </a:p>
          <a:p>
            <a:pPr marL="514350" lvl="0" indent="-514350">
              <a:buFont typeface="+mj-lt"/>
              <a:buAutoNum type="arabicPeriod" startAt="17"/>
            </a:pPr>
            <a:r>
              <a:rPr lang="en-US" dirty="0"/>
              <a:t>There is note from the minister requesting a strategic plan for the next five years</a:t>
            </a:r>
            <a:endParaRPr lang="en-GB" dirty="0"/>
          </a:p>
          <a:p>
            <a:pPr marL="514350" lvl="0" indent="-514350">
              <a:buFont typeface="+mj-lt"/>
              <a:buAutoNum type="arabicPeriod" startAt="17"/>
            </a:pPr>
            <a:r>
              <a:rPr lang="en-US" dirty="0"/>
              <a:t>The Administrative Department has sent a note warning that travel costs for meetings and conferences abroad (e.g. to the IAEA) have exceeded budgeted levels The Regulations and Guides Department is requesting the formation of an external advisory group to help it develop regulatory documents</a:t>
            </a:r>
            <a:endParaRPr lang="en-GB" dirty="0"/>
          </a:p>
          <a:p>
            <a:pPr marL="514350" lvl="0" indent="-514350">
              <a:buFont typeface="+mj-lt"/>
              <a:buAutoNum type="arabicPeriod" startAt="17"/>
            </a:pPr>
            <a:r>
              <a:rPr lang="en-US" dirty="0"/>
              <a:t>A retirement party needs to be organized for the most senior expert in the Licensing Department </a:t>
            </a:r>
            <a:endParaRPr lang="en-GB" dirty="0"/>
          </a:p>
          <a:p>
            <a:pPr marL="514350" indent="-514350">
              <a:buFont typeface="+mj-lt"/>
              <a:buAutoNum type="arabicPeriod" startAt="17"/>
            </a:pPr>
            <a:r>
              <a:rPr lang="en-US" dirty="0"/>
              <a:t>There is a memo from the Administration Department complaining about the candidate that the Licensing Department is insisting on hiring (the candidate is inexperienced but he or she is related to one of the managers in the department)</a:t>
            </a:r>
            <a:r>
              <a:rPr lang="en-GB" dirty="0"/>
              <a:t> </a:t>
            </a:r>
          </a:p>
          <a:p>
            <a:pPr lvl="0"/>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10</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422064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p:txBody>
          <a:bodyPr>
            <a:normAutofit/>
          </a:bodyPr>
          <a:lstStyle/>
          <a:p>
            <a:pPr marL="0" indent="0">
              <a:buNone/>
            </a:pPr>
            <a:r>
              <a:rPr lang="en-US" b="1" dirty="0"/>
              <a:t>Task 2</a:t>
            </a:r>
            <a:endParaRPr lang="en-GB" dirty="0"/>
          </a:p>
          <a:p>
            <a:r>
              <a:rPr lang="en-US" dirty="0"/>
              <a:t>Individually determine which items in the list are leadership tasks and which ones are management tasks?</a:t>
            </a:r>
            <a:endParaRPr lang="en-GB" dirty="0"/>
          </a:p>
          <a:p>
            <a:r>
              <a:rPr lang="en-US" dirty="0"/>
              <a:t>Which of these tasks may have an impact on safety?</a:t>
            </a:r>
            <a:endParaRPr lang="en-GB" dirty="0"/>
          </a:p>
          <a:p>
            <a:r>
              <a:rPr lang="en-US" dirty="0"/>
              <a:t>Which of these tasks are related to the Regulatory Body, Goals, Strategies, Objectives and Plans?</a:t>
            </a:r>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11</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4207971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p:txBody>
          <a:bodyPr>
            <a:normAutofit/>
          </a:bodyPr>
          <a:lstStyle/>
          <a:p>
            <a:pPr marL="0" indent="0">
              <a:buNone/>
            </a:pPr>
            <a:r>
              <a:rPr lang="en-US" b="1" dirty="0"/>
              <a:t>Task 3</a:t>
            </a:r>
            <a:endParaRPr lang="en-GB" dirty="0"/>
          </a:p>
          <a:p>
            <a:r>
              <a:rPr lang="en-US" dirty="0"/>
              <a:t>Discuss the results of the individual assessment of these tasks and come to a consensus as a group on which tasks are leadership tasks and which ones are management tasks. Prepare a presentation of your consensus results.</a:t>
            </a:r>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12</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1515693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5. Points for further discussion</a:t>
            </a:r>
          </a:p>
        </p:txBody>
      </p:sp>
      <p:sp>
        <p:nvSpPr>
          <p:cNvPr id="3" name="Content Placeholder 2"/>
          <p:cNvSpPr>
            <a:spLocks noGrp="1"/>
          </p:cNvSpPr>
          <p:nvPr>
            <p:ph idx="1"/>
          </p:nvPr>
        </p:nvSpPr>
        <p:spPr/>
        <p:txBody>
          <a:bodyPr>
            <a:normAutofit/>
          </a:bodyPr>
          <a:lstStyle/>
          <a:p>
            <a:r>
              <a:rPr lang="en-US" dirty="0"/>
              <a:t>Care should be exercised in the analysis of the tasks, as some may be both leadership and management task depending on the situation.</a:t>
            </a:r>
            <a:endParaRPr lang="en-GB" dirty="0"/>
          </a:p>
          <a:p>
            <a:r>
              <a:rPr lang="en-US" dirty="0"/>
              <a:t>Consider the reasons why some tasks are both leadership and management tasks</a:t>
            </a:r>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13</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997596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50488" y="4365104"/>
            <a:ext cx="9283032" cy="1080120"/>
          </a:xfrm>
        </p:spPr>
        <p:txBody>
          <a:bodyPr>
            <a:normAutofit/>
          </a:bodyPr>
          <a:lstStyle/>
          <a:p>
            <a:r>
              <a:rPr lang="en-GB" sz="4400" b="0" i="1" dirty="0">
                <a:latin typeface="Times" panose="02020603050405020304" pitchFamily="18" charset="0"/>
              </a:rPr>
              <a:t>Thank you!</a:t>
            </a:r>
          </a:p>
        </p:txBody>
      </p:sp>
      <p:pic>
        <p:nvPicPr>
          <p:cNvPr id="8" name="Picture 2"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9061" y="3714455"/>
            <a:ext cx="3380376" cy="23402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558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62120" y="1331149"/>
            <a:ext cx="8571130" cy="3369673"/>
          </a:xfrm>
        </p:spPr>
        <p:txBody>
          <a:bodyPr>
            <a:normAutofit fontScale="90000"/>
          </a:bodyPr>
          <a:lstStyle/>
          <a:p>
            <a:pPr>
              <a:defRPr/>
            </a:pPr>
            <a:r>
              <a:rPr lang="en-GB" sz="3200" noProof="0" dirty="0" smtClean="0"/>
              <a:t/>
            </a:r>
            <a:br>
              <a:rPr lang="en-GB" sz="3200" noProof="0" dirty="0" smtClean="0"/>
            </a:br>
            <a:r>
              <a:rPr lang="en-GB" sz="3200" dirty="0"/>
              <a:t/>
            </a:r>
            <a:br>
              <a:rPr lang="en-GB" sz="3200" dirty="0"/>
            </a:br>
            <a:r>
              <a:rPr lang="en-GB" sz="3200" noProof="0" dirty="0" smtClean="0"/>
              <a:t>BASIC PROFESSIONAL TRAINING COURSE</a:t>
            </a:r>
            <a:r>
              <a:rPr lang="en-GB" sz="2200" noProof="0" dirty="0" smtClean="0"/>
              <a:t/>
            </a:r>
            <a:br>
              <a:rPr lang="en-GB" sz="2200" noProof="0" dirty="0" smtClean="0"/>
            </a:br>
            <a:r>
              <a:rPr lang="en-GB" sz="2200" noProof="0" dirty="0" smtClean="0"/>
              <a:t/>
            </a:r>
            <a:br>
              <a:rPr lang="en-GB" sz="2200" noProof="0" dirty="0" smtClean="0"/>
            </a:br>
            <a:r>
              <a:rPr lang="en-GB" sz="2200" noProof="0" dirty="0" smtClean="0"/>
              <a:t/>
            </a:r>
            <a:br>
              <a:rPr lang="en-GB" sz="2200" noProof="0" dirty="0" smtClean="0"/>
            </a:br>
            <a:r>
              <a:rPr lang="en-GB" sz="2200" b="1" i="0" noProof="0" dirty="0">
                <a:solidFill>
                  <a:srgbClr val="654A15"/>
                </a:solidFill>
              </a:rPr>
              <a:t/>
            </a:r>
            <a:br>
              <a:rPr lang="en-GB" sz="2200" b="1" i="0" noProof="0" dirty="0">
                <a:solidFill>
                  <a:srgbClr val="654A15"/>
                </a:solidFill>
              </a:rPr>
            </a:br>
            <a:r>
              <a:rPr lang="en-GB" sz="1400" b="1" i="0" noProof="0" dirty="0" smtClean="0">
                <a:solidFill>
                  <a:srgbClr val="654A15"/>
                </a:solidFill>
              </a:rPr>
              <a:t> </a:t>
            </a:r>
            <a:r>
              <a:rPr lang="en-GB" sz="2200" b="1" i="0" noProof="0" dirty="0" smtClean="0">
                <a:solidFill>
                  <a:srgbClr val="654A15"/>
                </a:solidFill>
              </a:rPr>
              <a:t/>
            </a:r>
            <a:br>
              <a:rPr lang="en-GB" sz="2200" b="1" i="0" noProof="0" dirty="0" smtClean="0">
                <a:solidFill>
                  <a:srgbClr val="654A15"/>
                </a:solidFill>
              </a:rPr>
            </a:br>
            <a:r>
              <a:rPr lang="en-GB" sz="2800" b="1" kern="0" noProof="0" dirty="0" smtClean="0">
                <a:latin typeface="Arial"/>
              </a:rPr>
              <a:t>Leadership and Management for </a:t>
            </a:r>
            <a:r>
              <a:rPr lang="en-GB" sz="2800" b="1" kern="0" noProof="0" dirty="0" smtClean="0">
                <a:latin typeface="Arial"/>
              </a:rPr>
              <a:t>Safety</a:t>
            </a:r>
            <a:br>
              <a:rPr lang="en-GB" sz="2800" b="1" kern="0" noProof="0" dirty="0" smtClean="0">
                <a:latin typeface="Arial"/>
              </a:rPr>
            </a:br>
            <a:r>
              <a:rPr lang="en-GB" sz="2800" b="1" i="1" kern="0" noProof="0" dirty="0" smtClean="0">
                <a:latin typeface="Arial"/>
              </a:rPr>
              <a:t>Leadership and Management</a:t>
            </a:r>
            <a:r>
              <a:rPr lang="en-GB" sz="2800" i="1" kern="0" dirty="0">
                <a:latin typeface="Arial"/>
              </a:rPr>
              <a:t>- Inbox</a:t>
            </a:r>
            <a:r>
              <a:rPr lang="en-US" sz="2200" i="1" kern="0" dirty="0" smtClean="0">
                <a:latin typeface="Arial"/>
              </a:rPr>
              <a:t/>
            </a:r>
            <a:br>
              <a:rPr lang="en-US" sz="2200" i="1" kern="0" dirty="0" smtClean="0">
                <a:latin typeface="Arial"/>
              </a:rPr>
            </a:br>
            <a:r>
              <a:rPr lang="en-GB" sz="2700" dirty="0"/>
              <a:t>Exercise.1 </a:t>
            </a:r>
            <a:r>
              <a:rPr lang="en-US" sz="2800" dirty="0"/>
              <a:t/>
            </a:r>
            <a:br>
              <a:rPr lang="en-US" sz="2800" dirty="0"/>
            </a:br>
            <a:endParaRPr lang="en-GB" sz="2700" b="1" i="1" noProof="0" dirty="0"/>
          </a:p>
        </p:txBody>
      </p:sp>
      <p:sp>
        <p:nvSpPr>
          <p:cNvPr id="5" name="Subtitle 2"/>
          <p:cNvSpPr txBox="1">
            <a:spLocks/>
          </p:cNvSpPr>
          <p:nvPr/>
        </p:nvSpPr>
        <p:spPr>
          <a:xfrm>
            <a:off x="4797134" y="5929451"/>
            <a:ext cx="5107445" cy="502590"/>
          </a:xfrm>
          <a:prstGeom prst="rect">
            <a:avLst/>
          </a:prstGeom>
        </p:spPr>
        <p:txBody>
          <a:bodyPr>
            <a:normAutofit/>
          </a:bodyPr>
          <a:lstStyle>
            <a:lvl1pPr marR="0" lvl="0" indent="0" algn="ctr" fontAlgn="auto">
              <a:lnSpc>
                <a:spcPct val="90000"/>
              </a:lnSpc>
              <a:spcBef>
                <a:spcPts val="1000"/>
              </a:spcBef>
              <a:spcAft>
                <a:spcPts val="0"/>
              </a:spcAft>
              <a:buClr>
                <a:srgbClr val="3366CC"/>
              </a:buClr>
              <a:buSzPct val="110000"/>
              <a:buFont typeface="Arial" panose="020B0604020202020204" pitchFamily="34" charset="0"/>
              <a:buNone/>
              <a:tabLst/>
              <a:defRPr sz="1200">
                <a:solidFill>
                  <a:schemeClr val="bg1">
                    <a:lumMod val="50000"/>
                  </a:schemeClr>
                </a:solidFill>
                <a:latin typeface="Arial" panose="020B0604020202020204" pitchFamily="34" charset="0"/>
                <a:cs typeface="Arial" panose="020B0604020202020204" pitchFamily="34" charset="0"/>
              </a:defRPr>
            </a:lvl1pPr>
            <a:lvl2pPr marR="0" indent="0" algn="ctr" fontAlgn="auto">
              <a:lnSpc>
                <a:spcPct val="90000"/>
              </a:lnSpc>
              <a:spcBef>
                <a:spcPts val="500"/>
              </a:spcBef>
              <a:spcAft>
                <a:spcPts val="0"/>
              </a:spcAft>
              <a:buClr>
                <a:srgbClr val="3366CC"/>
              </a:buClr>
              <a:buSzPct val="90000"/>
              <a:buFont typeface="Arial" panose="020B0604020202020204" pitchFamily="34" charset="0"/>
              <a:buNone/>
              <a:tabLst/>
              <a:defRPr sz="2000">
                <a:solidFill>
                  <a:srgbClr val="003399"/>
                </a:solidFill>
                <a:latin typeface="Arial" panose="020B0604020202020204" pitchFamily="34" charset="0"/>
                <a:cs typeface="Arial" panose="020B0604020202020204" pitchFamily="34" charset="0"/>
              </a:defRPr>
            </a:lvl2pPr>
            <a:lvl3pPr marR="0" indent="0" algn="ctr" fontAlgn="auto">
              <a:lnSpc>
                <a:spcPct val="90000"/>
              </a:lnSpc>
              <a:spcBef>
                <a:spcPts val="500"/>
              </a:spcBef>
              <a:spcAft>
                <a:spcPts val="0"/>
              </a:spcAft>
              <a:buClr>
                <a:srgbClr val="3366CC"/>
              </a:buClr>
              <a:buSzPct val="90000"/>
              <a:buFont typeface="Arial" panose="020B0604020202020204" pitchFamily="34" charset="0"/>
              <a:buNone/>
              <a:tabLst/>
              <a:defRPr>
                <a:solidFill>
                  <a:srgbClr val="003399"/>
                </a:solidFill>
                <a:latin typeface="Arial" panose="020B0604020202020204" pitchFamily="34" charset="0"/>
                <a:cs typeface="Arial" panose="020B0604020202020204" pitchFamily="34" charset="0"/>
              </a:defRPr>
            </a:lvl3pPr>
            <a:lvl4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4pPr>
            <a:lvl5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just"/>
            <a:r>
              <a:rPr lang="en-GB" i="1" dirty="0"/>
              <a:t>This material was prepared by the IAEA and co-funded by the European Union. </a:t>
            </a:r>
          </a:p>
        </p:txBody>
      </p:sp>
    </p:spTree>
    <p:extLst>
      <p:ext uri="{BB962C8B-B14F-4D97-AF65-F5344CB8AC3E}">
        <p14:creationId xmlns:p14="http://schemas.microsoft.com/office/powerpoint/2010/main" val="529398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50488" y="2032124"/>
            <a:ext cx="9283032" cy="1080120"/>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r>
              <a:rPr lang="en-GB" sz="3200" smtClean="0"/>
              <a:t>Learning objectives</a:t>
            </a:r>
            <a:endParaRPr lang="en-GB" sz="3200" dirty="0"/>
          </a:p>
        </p:txBody>
      </p:sp>
      <p:sp>
        <p:nvSpPr>
          <p:cNvPr id="9" name="Content Placeholder 2"/>
          <p:cNvSpPr>
            <a:spLocks noGrp="1"/>
          </p:cNvSpPr>
          <p:nvPr>
            <p:ph type="subTitle" idx="1"/>
          </p:nvPr>
        </p:nvSpPr>
        <p:spPr>
          <a:xfrm>
            <a:off x="336840" y="3231822"/>
            <a:ext cx="9283032" cy="1608584"/>
          </a:xfrm>
        </p:spPr>
        <p:txBody>
          <a:bodyPr>
            <a:noAutofit/>
          </a:bodyPr>
          <a:lstStyle/>
          <a:p>
            <a:r>
              <a:rPr lang="en-US" dirty="0"/>
              <a:t>The objective of this exercise is to increase the participants’ understanding of the concept of leadership and management for safety and its practical application in day-to-day situations in an organization.</a:t>
            </a:r>
            <a:endParaRPr lang="en-GB" dirty="0"/>
          </a:p>
        </p:txBody>
      </p:sp>
      <p:sp>
        <p:nvSpPr>
          <p:cNvPr id="10"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3</a:t>
            </a:fld>
            <a:endParaRPr lang="en-US" sz="1400"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3001554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2. Key points to be addressed</a:t>
            </a:r>
          </a:p>
        </p:txBody>
      </p:sp>
      <p:sp>
        <p:nvSpPr>
          <p:cNvPr id="3" name="Content Placeholder 2"/>
          <p:cNvSpPr>
            <a:spLocks noGrp="1"/>
          </p:cNvSpPr>
          <p:nvPr>
            <p:ph idx="1"/>
          </p:nvPr>
        </p:nvSpPr>
        <p:spPr/>
        <p:txBody>
          <a:bodyPr/>
          <a:lstStyle/>
          <a:p>
            <a:r>
              <a:rPr lang="en-US" dirty="0"/>
              <a:t>Participants should be able to distinguish activities that relate to leadership from those that relate to management and the impact it has on follow-up action.</a:t>
            </a:r>
            <a:r>
              <a:rPr lang="en-GB" dirty="0"/>
              <a:t> </a:t>
            </a:r>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4</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4113867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Input for the exercise</a:t>
            </a:r>
            <a:r>
              <a:rPr lang="en-GB" dirty="0"/>
              <a:t> </a:t>
            </a:r>
          </a:p>
        </p:txBody>
      </p:sp>
      <p:sp>
        <p:nvSpPr>
          <p:cNvPr id="3" name="Content Placeholder 2"/>
          <p:cNvSpPr>
            <a:spLocks noGrp="1"/>
          </p:cNvSpPr>
          <p:nvPr>
            <p:ph idx="1"/>
          </p:nvPr>
        </p:nvSpPr>
        <p:spPr/>
        <p:txBody>
          <a:bodyPr/>
          <a:lstStyle/>
          <a:p>
            <a:pPr lvl="0"/>
            <a:r>
              <a:rPr lang="en-US" dirty="0" err="1"/>
              <a:t>Liliput</a:t>
            </a:r>
            <a:r>
              <a:rPr lang="en-US" dirty="0"/>
              <a:t> case study LNSA</a:t>
            </a:r>
            <a:endParaRPr lang="en-GB" dirty="0"/>
          </a:p>
          <a:p>
            <a:pPr lvl="0"/>
            <a:r>
              <a:rPr lang="en-US" dirty="0"/>
              <a:t>GSR Part 2 Leadership and Management for Safety</a:t>
            </a:r>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5</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3815283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a:xfrm>
            <a:off x="272480" y="987617"/>
            <a:ext cx="9439049" cy="4857403"/>
          </a:xfrm>
        </p:spPr>
        <p:txBody>
          <a:bodyPr>
            <a:normAutofit/>
          </a:bodyPr>
          <a:lstStyle/>
          <a:p>
            <a:pPr marL="0" indent="0">
              <a:buNone/>
            </a:pPr>
            <a:r>
              <a:rPr lang="en-US" b="1" dirty="0"/>
              <a:t>The following three (3) tasks should be completed in </a:t>
            </a:r>
            <a:r>
              <a:rPr lang="en-US" b="1" dirty="0" smtClean="0"/>
              <a:t>90 minutes.</a:t>
            </a:r>
            <a:r>
              <a:rPr lang="en-US" dirty="0"/>
              <a:t/>
            </a:r>
            <a:br>
              <a:rPr lang="en-US" dirty="0"/>
            </a:br>
            <a:r>
              <a:rPr lang="en-US" dirty="0"/>
              <a:t/>
            </a:r>
            <a:br>
              <a:rPr lang="en-US" dirty="0"/>
            </a:br>
            <a:r>
              <a:rPr lang="en-US" b="1" dirty="0"/>
              <a:t>Task 1</a:t>
            </a:r>
            <a:endParaRPr lang="en-US" dirty="0"/>
          </a:p>
          <a:p>
            <a:r>
              <a:rPr lang="en-US" dirty="0"/>
              <a:t>You are part of the management of LNSA (regulatory body) and you have just walked into the office and found the following tasks in your inbox. What do you do with this list?</a:t>
            </a:r>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6</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2872894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a:xfrm>
            <a:off x="272480" y="980729"/>
            <a:ext cx="9439049" cy="4857403"/>
          </a:xfrm>
        </p:spPr>
        <p:txBody>
          <a:bodyPr>
            <a:normAutofit fontScale="70000" lnSpcReduction="20000"/>
          </a:bodyPr>
          <a:lstStyle/>
          <a:p>
            <a:pPr marL="0" lvl="0" indent="0">
              <a:buNone/>
            </a:pPr>
            <a:r>
              <a:rPr lang="en-US" dirty="0"/>
              <a:t>Task 1. List of items.</a:t>
            </a:r>
            <a:br>
              <a:rPr lang="en-US" dirty="0"/>
            </a:br>
            <a:endParaRPr lang="en-US" dirty="0"/>
          </a:p>
          <a:p>
            <a:pPr marL="514350" lvl="0" indent="-514350">
              <a:buFont typeface="+mj-lt"/>
              <a:buAutoNum type="arabicPeriod"/>
            </a:pPr>
            <a:r>
              <a:rPr lang="en-US" dirty="0"/>
              <a:t>The minister has called an impromptu meeting on the schedule on the for the new power plant  - the utility wants to accelerate the plan for building the new NPP and it is expected that the minister will support this plan and ask the regulatory body to be in a position to deal with the accelerated plan.</a:t>
            </a:r>
            <a:endParaRPr lang="en-GB" dirty="0"/>
          </a:p>
          <a:p>
            <a:pPr marL="514350" lvl="0" indent="-514350">
              <a:buFont typeface="+mj-lt"/>
              <a:buAutoNum type="arabicPeriod"/>
            </a:pPr>
            <a:r>
              <a:rPr lang="en-US" dirty="0"/>
              <a:t>Meeting with foreign delegation from a country that wants to build partnership with the LNSA</a:t>
            </a:r>
            <a:endParaRPr lang="en-GB" dirty="0"/>
          </a:p>
          <a:p>
            <a:pPr marL="514350" lvl="0" indent="-514350">
              <a:buFont typeface="+mj-lt"/>
              <a:buAutoNum type="arabicPeriod"/>
            </a:pPr>
            <a:r>
              <a:rPr lang="en-US" dirty="0"/>
              <a:t>Expert meeting to review draft of new regulations on radiation protection</a:t>
            </a:r>
            <a:endParaRPr lang="en-GB" dirty="0"/>
          </a:p>
          <a:p>
            <a:pPr marL="514350" lvl="0" indent="-514350">
              <a:buFont typeface="+mj-lt"/>
              <a:buAutoNum type="arabicPeriod"/>
            </a:pPr>
            <a:r>
              <a:rPr lang="en-US" dirty="0"/>
              <a:t>There is note left indicating that your assistant has called in sick</a:t>
            </a:r>
            <a:endParaRPr lang="en-GB" dirty="0"/>
          </a:p>
          <a:p>
            <a:pPr marL="514350" lvl="0" indent="-514350">
              <a:buFont typeface="+mj-lt"/>
              <a:buAutoNum type="arabicPeriod"/>
            </a:pPr>
            <a:r>
              <a:rPr lang="en-US" dirty="0"/>
              <a:t>Presentation at university conference on the role of the LNSA</a:t>
            </a:r>
            <a:endParaRPr lang="en-GB" dirty="0"/>
          </a:p>
          <a:p>
            <a:pPr marL="514350" lvl="0" indent="-514350">
              <a:buFont typeface="+mj-lt"/>
              <a:buAutoNum type="arabicPeriod"/>
            </a:pPr>
            <a:r>
              <a:rPr lang="en-US" dirty="0"/>
              <a:t>There is a memo from the HR department requesting that a workforce plan for the regulatory body be developed by the end of next month.</a:t>
            </a:r>
            <a:endParaRPr lang="en-GB" dirty="0"/>
          </a:p>
          <a:p>
            <a:pPr lvl="0"/>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7</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357673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a:xfrm>
            <a:off x="272480" y="980729"/>
            <a:ext cx="9439049" cy="4857403"/>
          </a:xfrm>
        </p:spPr>
        <p:txBody>
          <a:bodyPr>
            <a:noAutofit/>
          </a:bodyPr>
          <a:lstStyle/>
          <a:p>
            <a:pPr marL="0" indent="0">
              <a:buNone/>
            </a:pPr>
            <a:r>
              <a:rPr lang="en-US" sz="2200" dirty="0"/>
              <a:t>Task 1. List of items (continued).</a:t>
            </a:r>
            <a:br>
              <a:rPr lang="en-US" sz="2200" dirty="0"/>
            </a:br>
            <a:endParaRPr lang="en-US" sz="2200" dirty="0"/>
          </a:p>
          <a:p>
            <a:pPr marL="514350" lvl="0" indent="-514350">
              <a:buFont typeface="+mj-lt"/>
              <a:buAutoNum type="arabicPeriod" startAt="7"/>
            </a:pPr>
            <a:r>
              <a:rPr lang="en-US" sz="2200" dirty="0"/>
              <a:t>An internal memo from the Administration Department is requesting a revision to budget projections in light of current demands and the ramp up in interactions with the utility</a:t>
            </a:r>
            <a:endParaRPr lang="en-GB" sz="2200" dirty="0"/>
          </a:p>
          <a:p>
            <a:pPr marL="514350" lvl="0" indent="-514350">
              <a:buFont typeface="+mj-lt"/>
              <a:buAutoNum type="arabicPeriod" startAt="7"/>
            </a:pPr>
            <a:r>
              <a:rPr lang="en-US" sz="2200" dirty="0"/>
              <a:t>The Review and Assessment Department has developed drafts of safety assessment standards that need to be reviewed and approved</a:t>
            </a:r>
            <a:endParaRPr lang="en-GB" sz="2200" dirty="0"/>
          </a:p>
          <a:p>
            <a:pPr marL="514350" lvl="0" indent="-514350">
              <a:buFont typeface="+mj-lt"/>
              <a:buAutoNum type="arabicPeriod" startAt="7"/>
            </a:pPr>
            <a:r>
              <a:rPr lang="en-US" sz="2200" dirty="0"/>
              <a:t>There is a letter from a supplier requesting clarification on the scope of future LNSA inspections with respect to suppliers </a:t>
            </a:r>
            <a:endParaRPr lang="en-GB" sz="2200" dirty="0"/>
          </a:p>
          <a:p>
            <a:pPr marL="514350" lvl="0" indent="-514350">
              <a:buFont typeface="+mj-lt"/>
              <a:buAutoNum type="arabicPeriod" startAt="7"/>
            </a:pPr>
            <a:r>
              <a:rPr lang="en-US" sz="2200" dirty="0"/>
              <a:t>There is a lunch on the agenda with a representative of an anti-nuclear NGO</a:t>
            </a:r>
            <a:endParaRPr lang="en-GB" sz="2200" dirty="0"/>
          </a:p>
          <a:p>
            <a:pPr marL="514350" lvl="0" indent="-514350">
              <a:buFont typeface="+mj-lt"/>
              <a:buAutoNum type="arabicPeriod" startAt="7"/>
            </a:pPr>
            <a:r>
              <a:rPr lang="en-US" sz="2200" dirty="0"/>
              <a:t>There is a memo from the Communications Department regarding a request for an interview by a journalist from the local newspaper</a:t>
            </a:r>
            <a:endParaRPr lang="en-GB" sz="2200" dirty="0"/>
          </a:p>
          <a:p>
            <a:pPr lvl="0"/>
            <a:endParaRPr lang="en-GB" sz="2200" dirty="0"/>
          </a:p>
          <a:p>
            <a:endParaRPr lang="en-GB" sz="2200"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8</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363469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Tasks to be completed in the exercise</a:t>
            </a:r>
          </a:p>
        </p:txBody>
      </p:sp>
      <p:sp>
        <p:nvSpPr>
          <p:cNvPr id="3" name="Content Placeholder 2"/>
          <p:cNvSpPr>
            <a:spLocks noGrp="1"/>
          </p:cNvSpPr>
          <p:nvPr>
            <p:ph idx="1"/>
          </p:nvPr>
        </p:nvSpPr>
        <p:spPr>
          <a:xfrm>
            <a:off x="272480" y="980729"/>
            <a:ext cx="9439049" cy="4857403"/>
          </a:xfrm>
        </p:spPr>
        <p:txBody>
          <a:bodyPr>
            <a:normAutofit fontScale="70000" lnSpcReduction="20000"/>
          </a:bodyPr>
          <a:lstStyle/>
          <a:p>
            <a:pPr marL="0" indent="0">
              <a:buNone/>
            </a:pPr>
            <a:r>
              <a:rPr lang="en-US" dirty="0"/>
              <a:t>Task 1. List of items (continued).</a:t>
            </a:r>
            <a:br>
              <a:rPr lang="en-US" dirty="0"/>
            </a:br>
            <a:endParaRPr lang="en-US" dirty="0"/>
          </a:p>
          <a:p>
            <a:pPr marL="514350" indent="-514350">
              <a:buFont typeface="+mj-lt"/>
              <a:buAutoNum type="arabicPeriod" startAt="12"/>
            </a:pPr>
            <a:r>
              <a:rPr lang="en-US" dirty="0"/>
              <a:t>The Public and International Affairs Department has submitted a draft of the first major activity report that needs to be produced this year by the LNSA</a:t>
            </a:r>
            <a:endParaRPr lang="en-GB" dirty="0"/>
          </a:p>
          <a:p>
            <a:pPr marL="514350" lvl="0" indent="-514350">
              <a:buFont typeface="+mj-lt"/>
              <a:buAutoNum type="arabicPeriod" startAt="12"/>
            </a:pPr>
            <a:r>
              <a:rPr lang="en-US" dirty="0"/>
              <a:t>The Administrative Department has reported the failure of the air condition in Building B</a:t>
            </a:r>
            <a:endParaRPr lang="en-GB" dirty="0"/>
          </a:p>
          <a:p>
            <a:pPr marL="514350" lvl="0" indent="-514350">
              <a:buFont typeface="+mj-lt"/>
              <a:buAutoNum type="arabicPeriod" startAt="12"/>
            </a:pPr>
            <a:r>
              <a:rPr lang="en-US" dirty="0"/>
              <a:t>The Licensing Department is requesting money to hire a consultant to help them develop a licensing process (the department has identified three potential candidates)</a:t>
            </a:r>
            <a:endParaRPr lang="en-GB" dirty="0"/>
          </a:p>
          <a:p>
            <a:pPr marL="514350" lvl="0" indent="-514350">
              <a:buFont typeface="+mj-lt"/>
              <a:buAutoNum type="arabicPeriod" startAt="12"/>
            </a:pPr>
            <a:r>
              <a:rPr lang="en-US" dirty="0"/>
              <a:t>The Inspection and Enforcement Department is requesting that a job or position description form be developed for the position of the head of the department</a:t>
            </a:r>
            <a:endParaRPr lang="en-GB" dirty="0"/>
          </a:p>
          <a:p>
            <a:pPr marL="514350" lvl="0" indent="-514350">
              <a:buFont typeface="+mj-lt"/>
              <a:buAutoNum type="arabicPeriod" startAt="12"/>
            </a:pPr>
            <a:r>
              <a:rPr lang="en-US" dirty="0"/>
              <a:t>There is a letter from the governor of one of the proposed sites of the NPP requesting the results of the Environmental Impact Analysis (EIA) for the site</a:t>
            </a:r>
            <a:endParaRPr lang="en-GB" dirty="0"/>
          </a:p>
          <a:p>
            <a:pPr lvl="0"/>
            <a:endParaRPr lang="en-GB" dirty="0"/>
          </a:p>
          <a:p>
            <a:endParaRPr lang="en-GB" dirty="0"/>
          </a:p>
        </p:txBody>
      </p:sp>
      <p:sp>
        <p:nvSpPr>
          <p:cNvPr id="4" name="Slide Number Placeholder 5"/>
          <p:cNvSpPr txBox="1">
            <a:spLocks/>
          </p:cNvSpPr>
          <p:nvPr/>
        </p:nvSpPr>
        <p:spPr>
          <a:xfrm>
            <a:off x="9180000" y="6495766"/>
            <a:ext cx="54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z="1400" smtClean="0"/>
              <a:pPr/>
              <a:t>9</a:t>
            </a:fld>
            <a:endParaRPr lang="en-US" sz="1400"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a16="http://schemas.microsoft.com/office/drawing/2014/main" xmlns="" id="{C00B7A10-453A-AA44-9AE9-9F87A34CCD67}"/>
              </a:ext>
            </a:extLst>
          </p:cNvPr>
          <p:cNvSpPr txBox="1">
            <a:spLocks/>
          </p:cNvSpPr>
          <p:nvPr/>
        </p:nvSpPr>
        <p:spPr>
          <a:xfrm>
            <a:off x="355612" y="6510979"/>
            <a:ext cx="4860000"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smtClean="0"/>
              <a:t>Leadership and Management for Safety</a:t>
            </a:r>
            <a:endParaRPr lang="en-US" sz="1400" i="1" dirty="0"/>
          </a:p>
        </p:txBody>
      </p:sp>
    </p:spTree>
    <p:extLst>
      <p:ext uri="{BB962C8B-B14F-4D97-AF65-F5344CB8AC3E}">
        <p14:creationId xmlns:p14="http://schemas.microsoft.com/office/powerpoint/2010/main" val="483470533"/>
      </p:ext>
    </p:extLst>
  </p:cSld>
  <p:clrMapOvr>
    <a:masterClrMapping/>
  </p:clrMapOvr>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F2819A-1727-49EC-B13A-20CD24C49EA3}"/>
</file>

<file path=customXml/itemProps2.xml><?xml version="1.0" encoding="utf-8"?>
<ds:datastoreItem xmlns:ds="http://schemas.openxmlformats.org/officeDocument/2006/customXml" ds:itemID="{09C1EB90-2FDA-423C-ADF6-9714CF29491E}"/>
</file>

<file path=customXml/itemProps3.xml><?xml version="1.0" encoding="utf-8"?>
<ds:datastoreItem xmlns:ds="http://schemas.openxmlformats.org/officeDocument/2006/customXml" ds:itemID="{C6B2E80D-BFC4-4370-A031-14334342238F}"/>
</file>

<file path=docProps/app.xml><?xml version="1.0" encoding="utf-8"?>
<Properties xmlns="http://schemas.openxmlformats.org/officeDocument/2006/extended-properties" xmlns:vt="http://schemas.openxmlformats.org/officeDocument/2006/docPropsVTypes">
  <Template/>
  <TotalTime>3270</TotalTime>
  <Words>619</Words>
  <Application>Microsoft Office PowerPoint</Application>
  <PresentationFormat>A4 Paper (210x297 mm)</PresentationFormat>
  <Paragraphs>101</Paragraphs>
  <Slides>14</Slides>
  <Notes>10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  BASIC PROFESSIONAL TRAINING COURSE      Leadership and Management for Safety Leadership and Management- Inbox Exercise.1  </vt:lpstr>
      <vt:lpstr>PowerPoint Presentation</vt:lpstr>
      <vt:lpstr>2. Key points to be addressed</vt:lpstr>
      <vt:lpstr>3. Input for the exercise </vt:lpstr>
      <vt:lpstr>4. Tasks to be completed in the exercise</vt:lpstr>
      <vt:lpstr>4. Tasks to be completed in the exercise</vt:lpstr>
      <vt:lpstr>4. Tasks to be completed in the exercise</vt:lpstr>
      <vt:lpstr>4. Tasks to be completed in the exercise</vt:lpstr>
      <vt:lpstr>4. Tasks to be completed in the exercise</vt:lpstr>
      <vt:lpstr>4. Tasks to be completed in the exercise</vt:lpstr>
      <vt:lpstr>4. Tasks to be completed in the exercise</vt:lpstr>
      <vt:lpstr>5. Points for further discussion</vt:lpstr>
      <vt:lpstr>Thank you!</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abida2</cp:lastModifiedBy>
  <cp:revision>235</cp:revision>
  <cp:lastPrinted>2015-12-18T15:27:41Z</cp:lastPrinted>
  <dcterms:created xsi:type="dcterms:W3CDTF">2014-07-03T09:13:58Z</dcterms:created>
  <dcterms:modified xsi:type="dcterms:W3CDTF">2018-03-27T17:54:27Z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